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4"/>
    <p:sldMasterId id="2147483653" r:id="rId5"/>
    <p:sldMasterId id="2147483654" r:id="rId6"/>
    <p:sldMasterId id="2147484795" r:id="rId7"/>
    <p:sldMasterId id="2147484810" r:id="rId8"/>
  </p:sldMasterIdLst>
  <p:notesMasterIdLst>
    <p:notesMasterId r:id="rId20"/>
  </p:notesMasterIdLst>
  <p:sldIdLst>
    <p:sldId id="742" r:id="rId9"/>
    <p:sldId id="753" r:id="rId10"/>
    <p:sldId id="759" r:id="rId11"/>
    <p:sldId id="752" r:id="rId12"/>
    <p:sldId id="754" r:id="rId13"/>
    <p:sldId id="755" r:id="rId14"/>
    <p:sldId id="760" r:id="rId15"/>
    <p:sldId id="764" r:id="rId16"/>
    <p:sldId id="765" r:id="rId17"/>
    <p:sldId id="762" r:id="rId18"/>
    <p:sldId id="766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GI Federal" initials="CF" lastIdx="2" clrIdx="0"/>
  <p:cmAuthor id="1" name="Ingraham, Jessica (CGI Federal)" initials="JI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B4"/>
    <a:srgbClr val="003399"/>
    <a:srgbClr val="0066CC"/>
    <a:srgbClr val="FF0000"/>
    <a:srgbClr val="CC9900"/>
    <a:srgbClr val="CC0099"/>
    <a:srgbClr val="3366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2896" autoAdjust="0"/>
  </p:normalViewPr>
  <p:slideViewPr>
    <p:cSldViewPr>
      <p:cViewPr>
        <p:scale>
          <a:sx n="100" d="100"/>
          <a:sy n="100" d="100"/>
        </p:scale>
        <p:origin x="-342" y="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2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94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9" tIns="47024" rIns="94049" bIns="47024" numCol="1" anchor="t" anchorCtr="0" compatLnSpc="1">
            <a:prstTxWarp prst="textNoShape">
              <a:avLst/>
            </a:prstTxWarp>
          </a:bodyPr>
          <a:lstStyle>
            <a:lvl1pPr defTabSz="939862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9315" y="2"/>
            <a:ext cx="30394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9" tIns="47024" rIns="94049" bIns="47024" numCol="1" anchor="t" anchorCtr="0" compatLnSpc="1">
            <a:prstTxWarp prst="textNoShape">
              <a:avLst/>
            </a:prstTxWarp>
          </a:bodyPr>
          <a:lstStyle>
            <a:lvl1pPr algn="r" defTabSz="939862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5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9" tIns="47024" rIns="94049" bIns="47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6"/>
            <a:ext cx="30394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9" tIns="47024" rIns="94049" bIns="47024" numCol="1" anchor="b" anchorCtr="0" compatLnSpc="1">
            <a:prstTxWarp prst="textNoShape">
              <a:avLst/>
            </a:prstTxWarp>
          </a:bodyPr>
          <a:lstStyle>
            <a:lvl1pPr defTabSz="939862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315" y="8829676"/>
            <a:ext cx="30394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9" tIns="47024" rIns="94049" bIns="47024" numCol="1" anchor="b" anchorCtr="0" compatLnSpc="1">
            <a:prstTxWarp prst="textNoShape">
              <a:avLst/>
            </a:prstTxWarp>
          </a:bodyPr>
          <a:lstStyle>
            <a:lvl1pPr algn="r" defTabSz="939862">
              <a:defRPr sz="1200"/>
            </a:lvl1pPr>
          </a:lstStyle>
          <a:p>
            <a:pPr>
              <a:defRPr/>
            </a:pPr>
            <a:fld id="{F3941D20-A5AA-4DBD-B1DA-C1003B0418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04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740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555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592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75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6427"/>
            <a:ext cx="5608320" cy="44989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75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532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98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>
          <a:xfrm>
            <a:off x="233680" y="4416425"/>
            <a:ext cx="6543040" cy="41830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29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98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41D20-A5AA-4DBD-B1DA-C1003B04187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4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10.png"/><Relationship Id="rId5" Type="http://schemas.openxmlformats.org/officeDocument/2006/relationships/hyperlink" Target="../Local%20Settings/w281/G19U" TargetMode="External"/><Relationship Id="rId4" Type="http://schemas.openxmlformats.org/officeDocument/2006/relationships/image" Target="../media/image9.jpe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42900" y="425450"/>
            <a:ext cx="8458200" cy="2228850"/>
            <a:chOff x="216" y="268"/>
            <a:chExt cx="5328" cy="1404"/>
          </a:xfrm>
        </p:grpSpPr>
        <p:pic>
          <p:nvPicPr>
            <p:cNvPr id="5" name="Picture 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92" y="384"/>
              <a:ext cx="680" cy="3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6" name="Rectangle 6"/>
            <p:cNvSpPr>
              <a:spLocks noChangeArrowheads="1"/>
            </p:cNvSpPr>
            <p:nvPr userDrawn="1"/>
          </p:nvSpPr>
          <p:spPr bwMode="auto">
            <a:xfrm>
              <a:off x="216" y="268"/>
              <a:ext cx="3744" cy="884"/>
            </a:xfrm>
            <a:prstGeom prst="rect">
              <a:avLst/>
            </a:prstGeom>
            <a:solidFill>
              <a:schemeClr val="tx2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1800" y="1152"/>
              <a:ext cx="3744" cy="144"/>
            </a:xfrm>
            <a:prstGeom prst="rect">
              <a:avLst/>
            </a:prstGeom>
            <a:solidFill>
              <a:schemeClr val="folHlink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>
              <a:off x="216" y="1296"/>
              <a:ext cx="1584" cy="376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Text Box 9"/>
            <p:cNvSpPr txBox="1">
              <a:spLocks noChangeArrowheads="1"/>
            </p:cNvSpPr>
            <p:nvPr userDrawn="1"/>
          </p:nvSpPr>
          <p:spPr bwMode="auto">
            <a:xfrm>
              <a:off x="2088" y="288"/>
              <a:ext cx="17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r">
                <a:defRPr/>
              </a:pPr>
              <a:r>
                <a:rPr lang="en-US" sz="800" b="1" dirty="0">
                  <a:solidFill>
                    <a:schemeClr val="bg1"/>
                  </a:solidFill>
                  <a:cs typeface="Arial" charset="0"/>
                </a:rPr>
                <a:t>_experience the commitment </a:t>
              </a:r>
              <a:r>
                <a:rPr lang="en-US" sz="800" b="1" baseline="30000" dirty="0">
                  <a:solidFill>
                    <a:schemeClr val="bg1"/>
                  </a:solidFill>
                  <a:cs typeface="Arial" charset="0"/>
                </a:rPr>
                <a:t>TM</a:t>
              </a:r>
              <a:r>
                <a:rPr lang="en-US" sz="1000" b="1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>
            <a:off x="6248400" y="5638800"/>
            <a:ext cx="11430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857500" y="4572000"/>
            <a:ext cx="5943600" cy="10287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857500" y="2654300"/>
            <a:ext cx="5943600" cy="1803400"/>
          </a:xfrm>
        </p:spPr>
        <p:txBody>
          <a:bodyPr anchor="b"/>
          <a:lstStyle>
            <a:lvl1pPr>
              <a:defRPr sz="4000" b="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228600"/>
            <a:ext cx="2117725" cy="5929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28600"/>
            <a:ext cx="6202362" cy="5929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8613" y="1371600"/>
            <a:ext cx="4159250" cy="4786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371600"/>
            <a:ext cx="4160837" cy="4786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8613" y="1371600"/>
            <a:ext cx="4159250" cy="4786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0263" y="1371600"/>
            <a:ext cx="4160837" cy="47863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371600"/>
            <a:ext cx="4159250" cy="4786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0263" y="1371600"/>
            <a:ext cx="4160837" cy="4786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8613" y="1371600"/>
            <a:ext cx="8472487" cy="2316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613" y="3840163"/>
            <a:ext cx="8472487" cy="2317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8613" y="1371600"/>
            <a:ext cx="4159250" cy="4786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0263" y="1371600"/>
            <a:ext cx="4160837" cy="2316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0263" y="3840163"/>
            <a:ext cx="4160837" cy="2317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4686300"/>
            <a:ext cx="4159250" cy="104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4686300"/>
            <a:ext cx="4160837" cy="104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228600"/>
            <a:ext cx="2117725" cy="5499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28600"/>
            <a:ext cx="6202362" cy="5499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0" y="4572000"/>
            <a:ext cx="2895600" cy="1228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4572000"/>
            <a:ext cx="2895600" cy="1228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057400"/>
            <a:ext cx="1485900" cy="3743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0" y="2057400"/>
            <a:ext cx="4305300" cy="3743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MS HHS Bckg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66800" y="1752600"/>
            <a:ext cx="7391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3733800"/>
            <a:ext cx="4953000" cy="1600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752600" y="6248400"/>
            <a:ext cx="6019800" cy="476250"/>
          </a:xfrm>
        </p:spPr>
        <p:txBody>
          <a:bodyPr/>
          <a:lstStyle>
            <a:lvl1pPr>
              <a:defRPr sz="800" b="0"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6248400" y="5638800"/>
            <a:ext cx="11430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752600" y="6248400"/>
            <a:ext cx="6019800" cy="476250"/>
          </a:xfrm>
        </p:spPr>
        <p:txBody>
          <a:bodyPr/>
          <a:lstStyle>
            <a:lvl1pPr>
              <a:defRPr sz="800" b="0"/>
            </a:lvl1pPr>
          </a:lstStyle>
          <a:p>
            <a:pPr>
              <a:defRPr/>
            </a:pPr>
            <a:r>
              <a:rPr lang="en-US" dirty="0" smtClean="0"/>
              <a:t>DRAFT v1  Dated 03-15-2012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6D0A9-8C16-4C43-8574-0CEB2CC33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733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981200"/>
            <a:ext cx="3733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E2632-80F8-4FE0-8820-B466D5395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6DD2A-8935-47B4-ADA4-421452FED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AE16B-C586-4755-A749-58A0F9A2F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A887C-C3A5-4EC1-9D3E-93C6DF4A8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A7F87-F500-40CC-9423-AECC5E1C6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FAA4A-20F3-45CC-8207-BA1D7428E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371600"/>
            <a:ext cx="4159250" cy="4786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371600"/>
            <a:ext cx="4160837" cy="4786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AD1C5-5150-498E-9F3C-4780E7C3C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5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5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5B81A-19E4-4F04-A131-A454D031D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382000" cy="5897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71471-798C-4994-98C3-40C168110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924800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045C7-2574-41DC-AA4C-D15B9FA4B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819400" y="4419600"/>
            <a:ext cx="6324600" cy="1981200"/>
          </a:xfrm>
          <a:prstGeom prst="rect">
            <a:avLst/>
          </a:prstGeom>
          <a:gradFill rotWithShape="0">
            <a:gsLst>
              <a:gs pos="0">
                <a:srgbClr val="003399">
                  <a:gamma/>
                  <a:tint val="42353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 sz="2800">
              <a:solidFill>
                <a:srgbClr val="003399"/>
              </a:solidFill>
              <a:latin typeface="Tahoma" pitchFamily="34" charset="0"/>
              <a:cs typeface="+mn-cs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gradFill rotWithShape="0">
            <a:gsLst>
              <a:gs pos="0">
                <a:srgbClr val="003399"/>
              </a:gs>
              <a:gs pos="100000">
                <a:srgbClr val="003399">
                  <a:gamma/>
                  <a:tint val="54510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 sz="2400" b="0">
              <a:solidFill>
                <a:schemeClr val="bg1"/>
              </a:solidFill>
              <a:cs typeface="+mn-cs"/>
            </a:endParaRPr>
          </a:p>
        </p:txBody>
      </p:sp>
      <p:pic>
        <p:nvPicPr>
          <p:cNvPr id="6" name="Picture 10" descr="j0321056"/>
          <p:cNvPicPr>
            <a:picLocks noChangeAspect="1" noChangeArrowheads="1"/>
          </p:cNvPicPr>
          <p:nvPr/>
        </p:nvPicPr>
        <p:blipFill>
          <a:blip r:embed="rId2" cstate="print">
            <a:lum bright="40000" contrast="-70000"/>
          </a:blip>
          <a:srcRect/>
          <a:stretch>
            <a:fillRect/>
          </a:stretch>
        </p:blipFill>
        <p:spPr bwMode="auto">
          <a:xfrm>
            <a:off x="0" y="3200400"/>
            <a:ext cx="1905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81000" y="12192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en-US" sz="4000">
                <a:solidFill>
                  <a:srgbClr val="003399"/>
                </a:solidFill>
                <a:latin typeface="Tahoma" pitchFamily="34" charset="0"/>
                <a:cs typeface="+mn-cs"/>
              </a:rPr>
              <a:t> </a:t>
            </a: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0" y="5181600"/>
            <a:ext cx="27432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" y="5638800"/>
            <a:ext cx="17145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9" descr="Go to fullsize image">
            <a:hlinkClick r:id=""/>
          </p:cNvPr>
          <p:cNvPicPr>
            <a:picLocks noChangeAspect="1" noChangeArrowheads="1"/>
          </p:cNvPicPr>
          <p:nvPr/>
        </p:nvPicPr>
        <p:blipFill>
          <a:blip r:embed="rId4" cstate="print">
            <a:lum bright="50000" contrast="-70000"/>
          </a:blip>
          <a:srcRect/>
          <a:stretch>
            <a:fillRect/>
          </a:stretch>
        </p:blipFill>
        <p:spPr bwMode="auto">
          <a:xfrm>
            <a:off x="1752600" y="51816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3" descr="HHS bird logo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29650" y="6286500"/>
            <a:ext cx="5143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6" name="Rectangle 24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6"/>
          <p:cNvSpPr>
            <a:spLocks noGrp="1" noChangeArrowheads="1"/>
          </p:cNvSpPr>
          <p:nvPr>
            <p:ph type="ftr" sz="quarter" idx="10"/>
          </p:nvPr>
        </p:nvSpPr>
        <p:spPr>
          <a:xfrm>
            <a:off x="4343400" y="6381750"/>
            <a:ext cx="4267200" cy="476250"/>
          </a:xfrm>
        </p:spPr>
        <p:txBody>
          <a:bodyPr/>
          <a:lstStyle>
            <a:lvl1pPr>
              <a:defRPr sz="1400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C6268-4AE8-4F31-85A3-47568F743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92F65-8C42-48F4-A589-6A98DC4F7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EEC75-84BB-4539-B1C8-247862162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E4207-68CF-4C0D-8109-52CF41F54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BBDF0-119D-4BB8-87E2-277B253D3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F04E2-15AA-44A8-9CBA-8D8CF70E8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CFA74-58F6-4376-A53A-05CBB6EFF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A18C4-3090-4D02-930C-4305A6914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D308D-E25A-42A0-A4D3-49BDDAAF9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4638"/>
            <a:ext cx="2095500" cy="58975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341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FE819-D1A0-4071-8ED2-A72547197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382000" cy="5897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2AAEC-D04F-4C43-98B8-5E8AECA97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7665A-CEEE-4FCD-B845-1A23A9A4A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924800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D5D33-A8AD-45C8-AFEB-104BF3ED6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4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55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228600" y="228600"/>
            <a:ext cx="8686800" cy="6405563"/>
            <a:chOff x="144" y="144"/>
            <a:chExt cx="5472" cy="4035"/>
          </a:xfrm>
        </p:grpSpPr>
        <p:pic>
          <p:nvPicPr>
            <p:cNvPr id="2054" name="Picture 3"/>
            <p:cNvPicPr>
              <a:picLocks noChangeAspect="1" noChangeArrowheads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16" y="3960"/>
              <a:ext cx="443" cy="21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240644" name="Rectangle 4"/>
            <p:cNvSpPr>
              <a:spLocks noChangeArrowheads="1"/>
            </p:cNvSpPr>
            <p:nvPr userDrawn="1"/>
          </p:nvSpPr>
          <p:spPr bwMode="auto">
            <a:xfrm>
              <a:off x="144" y="144"/>
              <a:ext cx="5472" cy="576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371600"/>
            <a:ext cx="8472487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286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064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49925" y="6629400"/>
            <a:ext cx="30511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4" r:id="rId1"/>
    <p:sldLayoutId id="2147484755" r:id="rId2"/>
    <p:sldLayoutId id="2147484756" r:id="rId3"/>
    <p:sldLayoutId id="2147484757" r:id="rId4"/>
    <p:sldLayoutId id="2147484758" r:id="rId5"/>
    <p:sldLayoutId id="2147484759" r:id="rId6"/>
    <p:sldLayoutId id="2147484760" r:id="rId7"/>
    <p:sldLayoutId id="2147484761" r:id="rId8"/>
    <p:sldLayoutId id="2147484762" r:id="rId9"/>
    <p:sldLayoutId id="2147484763" r:id="rId10"/>
    <p:sldLayoutId id="2147484764" r:id="rId11"/>
    <p:sldLayoutId id="2147484765" r:id="rId12"/>
    <p:sldLayoutId id="2147484766" r:id="rId13"/>
    <p:sldLayoutId id="2147484767" r:id="rId14"/>
    <p:sldLayoutId id="2147484768" r:id="rId15"/>
    <p:sldLayoutId id="2147484769" r:id="rId16"/>
    <p:sldLayoutId id="2147484770" r:id="rId17"/>
    <p:sldLayoutId id="2147484771" r:id="rId18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174625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17303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Char char="•"/>
        <a:defRPr sz="2400">
          <a:solidFill>
            <a:schemeClr val="tx1"/>
          </a:solidFill>
          <a:latin typeface="+mn-lt"/>
        </a:defRPr>
      </a:lvl2pPr>
      <a:lvl3pPr marL="739775" indent="-1635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1027113" indent="-17303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Char char="•"/>
        <a:defRPr sz="2000">
          <a:solidFill>
            <a:schemeClr val="tx1"/>
          </a:solidFill>
          <a:latin typeface="+mn-lt"/>
        </a:defRPr>
      </a:lvl4pPr>
      <a:lvl5pPr marL="1314450" indent="-17303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Char char="•"/>
        <a:defRPr sz="2000">
          <a:solidFill>
            <a:schemeClr val="tx1"/>
          </a:solidFill>
          <a:latin typeface="+mn-lt"/>
        </a:defRPr>
      </a:lvl5pPr>
      <a:lvl6pPr marL="1771650" indent="-17303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Char char="•"/>
        <a:defRPr sz="2000">
          <a:solidFill>
            <a:schemeClr val="tx1"/>
          </a:solidFill>
          <a:latin typeface="+mn-lt"/>
        </a:defRPr>
      </a:lvl6pPr>
      <a:lvl7pPr marL="2228850" indent="-17303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Char char="•"/>
        <a:defRPr sz="2000">
          <a:solidFill>
            <a:schemeClr val="tx1"/>
          </a:solidFill>
          <a:latin typeface="+mn-lt"/>
        </a:defRPr>
      </a:lvl7pPr>
      <a:lvl8pPr marL="2686050" indent="-17303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Char char="•"/>
        <a:defRPr sz="2000">
          <a:solidFill>
            <a:schemeClr val="tx1"/>
          </a:solidFill>
          <a:latin typeface="+mn-lt"/>
        </a:defRPr>
      </a:lvl8pPr>
      <a:lvl9pPr marL="3143250" indent="-17303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228600" y="228600"/>
            <a:ext cx="8686800" cy="6400800"/>
            <a:chOff x="144" y="144"/>
            <a:chExt cx="5472" cy="4032"/>
          </a:xfrm>
        </p:grpSpPr>
        <p:sp>
          <p:nvSpPr>
            <p:cNvPr id="244739" name="Rectangle 3"/>
            <p:cNvSpPr>
              <a:spLocks noChangeArrowheads="1"/>
            </p:cNvSpPr>
            <p:nvPr userDrawn="1"/>
          </p:nvSpPr>
          <p:spPr bwMode="auto">
            <a:xfrm>
              <a:off x="144" y="144"/>
              <a:ext cx="5472" cy="2736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4740" name="Rectangle 4"/>
            <p:cNvSpPr>
              <a:spLocks noChangeArrowheads="1"/>
            </p:cNvSpPr>
            <p:nvPr userDrawn="1"/>
          </p:nvSpPr>
          <p:spPr bwMode="auto">
            <a:xfrm>
              <a:off x="1512" y="4032"/>
              <a:ext cx="4104" cy="72"/>
            </a:xfrm>
            <a:prstGeom prst="rect">
              <a:avLst/>
            </a:prstGeom>
            <a:solidFill>
              <a:schemeClr val="tx2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4741" name="Rectangle 5"/>
            <p:cNvSpPr>
              <a:spLocks noChangeArrowheads="1"/>
            </p:cNvSpPr>
            <p:nvPr userDrawn="1"/>
          </p:nvSpPr>
          <p:spPr bwMode="auto">
            <a:xfrm>
              <a:off x="144" y="4104"/>
              <a:ext cx="1368" cy="72"/>
            </a:xfrm>
            <a:prstGeom prst="rect">
              <a:avLst/>
            </a:prstGeom>
            <a:solidFill>
              <a:schemeClr val="folHlink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  <p:pic>
          <p:nvPicPr>
            <p:cNvPr id="3081" name="Picture 6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16" y="3744"/>
              <a:ext cx="443" cy="21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sp>
        <p:nvSpPr>
          <p:cNvPr id="30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4686300"/>
            <a:ext cx="8472487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28600"/>
            <a:ext cx="8458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474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49925" y="6629400"/>
            <a:ext cx="3051175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2" r:id="rId1"/>
    <p:sldLayoutId id="2147484773" r:id="rId2"/>
    <p:sldLayoutId id="2147484774" r:id="rId3"/>
    <p:sldLayoutId id="2147484775" r:id="rId4"/>
    <p:sldLayoutId id="2147484776" r:id="rId5"/>
    <p:sldLayoutId id="2147484777" r:id="rId6"/>
    <p:sldLayoutId id="2147484778" r:id="rId7"/>
    <p:sldLayoutId id="2147484779" r:id="rId8"/>
    <p:sldLayoutId id="2147484780" r:id="rId9"/>
    <p:sldLayoutId id="2147484781" r:id="rId10"/>
    <p:sldLayoutId id="2147484782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C60C30"/>
        </a:buClr>
        <a:buSzPct val="75000"/>
        <a:buFont typeface="Arial" charset="0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568325" indent="-22383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Font typeface="Arial" charset="0"/>
        <a:buChar char="&gt;"/>
        <a:defRPr sz="2400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260475" indent="-2301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Font typeface="Arial" charset="0"/>
        <a:buChar char="&gt;"/>
        <a:defRPr sz="2000">
          <a:solidFill>
            <a:schemeClr val="tx1"/>
          </a:solidFill>
          <a:latin typeface="+mn-lt"/>
        </a:defRPr>
      </a:lvl4pPr>
      <a:lvl5pPr marL="1598613" indent="-2222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2055813" indent="-22225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513013" indent="-22225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970213" indent="-22225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427413" indent="-22225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0" y="4572000"/>
            <a:ext cx="59436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57500" y="2057400"/>
            <a:ext cx="59436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342900" y="425450"/>
            <a:ext cx="8458200" cy="2228850"/>
            <a:chOff x="216" y="268"/>
            <a:chExt cx="5328" cy="1404"/>
          </a:xfrm>
        </p:grpSpPr>
        <p:pic>
          <p:nvPicPr>
            <p:cNvPr id="4101" name="Picture 5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792" y="384"/>
              <a:ext cx="680" cy="3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245766" name="Rectangle 6"/>
            <p:cNvSpPr>
              <a:spLocks noChangeArrowheads="1"/>
            </p:cNvSpPr>
            <p:nvPr userDrawn="1"/>
          </p:nvSpPr>
          <p:spPr bwMode="auto">
            <a:xfrm>
              <a:off x="216" y="268"/>
              <a:ext cx="3744" cy="884"/>
            </a:xfrm>
            <a:prstGeom prst="rect">
              <a:avLst/>
            </a:prstGeom>
            <a:solidFill>
              <a:schemeClr val="tx2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5767" name="Rectangle 7"/>
            <p:cNvSpPr>
              <a:spLocks noChangeArrowheads="1"/>
            </p:cNvSpPr>
            <p:nvPr userDrawn="1"/>
          </p:nvSpPr>
          <p:spPr bwMode="auto">
            <a:xfrm>
              <a:off x="1800" y="1152"/>
              <a:ext cx="3744" cy="144"/>
            </a:xfrm>
            <a:prstGeom prst="rect">
              <a:avLst/>
            </a:prstGeom>
            <a:solidFill>
              <a:schemeClr val="folHlink"/>
            </a:solidFill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5768" name="Rectangle 8"/>
            <p:cNvSpPr>
              <a:spLocks noChangeArrowheads="1"/>
            </p:cNvSpPr>
            <p:nvPr userDrawn="1"/>
          </p:nvSpPr>
          <p:spPr bwMode="auto">
            <a:xfrm>
              <a:off x="216" y="1296"/>
              <a:ext cx="1584" cy="376"/>
            </a:xfrm>
            <a:prstGeom prst="rect">
              <a:avLst/>
            </a:prstGeom>
            <a:solidFill>
              <a:schemeClr val="accent1"/>
            </a:solidFill>
            <a:ln w="3175" algn="ctr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5769" name="Text Box 9"/>
            <p:cNvSpPr txBox="1">
              <a:spLocks noChangeArrowheads="1"/>
            </p:cNvSpPr>
            <p:nvPr userDrawn="1"/>
          </p:nvSpPr>
          <p:spPr bwMode="auto">
            <a:xfrm>
              <a:off x="2088" y="288"/>
              <a:ext cx="17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r">
                <a:defRPr/>
              </a:pPr>
              <a:r>
                <a:rPr lang="en-US" sz="800" b="1" dirty="0">
                  <a:solidFill>
                    <a:schemeClr val="bg1"/>
                  </a:solidFill>
                  <a:cs typeface="Arial" charset="0"/>
                </a:rPr>
                <a:t>_experience the commitment </a:t>
              </a:r>
              <a:r>
                <a:rPr lang="en-US" sz="800" b="1" baseline="30000" dirty="0">
                  <a:solidFill>
                    <a:schemeClr val="bg1"/>
                  </a:solidFill>
                  <a:cs typeface="Arial" charset="0"/>
                </a:rPr>
                <a:t>TM</a:t>
              </a:r>
              <a:r>
                <a:rPr lang="en-US" sz="1000" b="1" dirty="0">
                  <a:solidFill>
                    <a:schemeClr val="bg1"/>
                  </a:solidFill>
                </a:rPr>
                <a:t> 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3" r:id="rId1"/>
    <p:sldLayoutId id="2147484784" r:id="rId2"/>
    <p:sldLayoutId id="2147484785" r:id="rId3"/>
    <p:sldLayoutId id="2147484786" r:id="rId4"/>
    <p:sldLayoutId id="2147484787" r:id="rId5"/>
    <p:sldLayoutId id="2147484788" r:id="rId6"/>
    <p:sldLayoutId id="2147484789" r:id="rId7"/>
    <p:sldLayoutId id="2147484790" r:id="rId8"/>
    <p:sldLayoutId id="2147484791" r:id="rId9"/>
    <p:sldLayoutId id="2147484792" r:id="rId10"/>
    <p:sldLayoutId id="2147484793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C60C30"/>
        </a:buClr>
        <a:buSzPct val="75000"/>
        <a:buFont typeface="Arial" charset="0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568325" indent="-22383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Font typeface="Arial" charset="0"/>
        <a:buChar char="&gt;"/>
        <a:defRPr sz="2400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260475" indent="-2301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80000"/>
        <a:buFont typeface="Arial" charset="0"/>
        <a:buChar char="&gt;"/>
        <a:defRPr sz="2000">
          <a:solidFill>
            <a:schemeClr val="tx1"/>
          </a:solidFill>
          <a:latin typeface="+mn-lt"/>
        </a:defRPr>
      </a:lvl4pPr>
      <a:lvl5pPr marL="1598613" indent="-2222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2055813" indent="-22225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513013" indent="-22225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970213" indent="-22225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427413" indent="-22225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60C30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MS HHS Bckgrd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62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305550"/>
            <a:ext cx="525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chemeClr val="bg2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 dirty="0"/>
          </a:p>
        </p:txBody>
      </p:sp>
      <p:sp>
        <p:nvSpPr>
          <p:cNvPr id="309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3849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bg2"/>
                </a:solidFill>
                <a:cs typeface="Arial" charset="0"/>
              </a:defRPr>
            </a:lvl1pPr>
          </a:lstStyle>
          <a:p>
            <a:pPr>
              <a:defRPr/>
            </a:pPr>
            <a:fld id="{729F0DBE-1AC0-4309-89CC-2BD54737F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96" r:id="rId1"/>
    <p:sldLayoutId id="2147484797" r:id="rId2"/>
    <p:sldLayoutId id="2147484798" r:id="rId3"/>
    <p:sldLayoutId id="2147484799" r:id="rId4"/>
    <p:sldLayoutId id="2147484800" r:id="rId5"/>
    <p:sldLayoutId id="2147484801" r:id="rId6"/>
    <p:sldLayoutId id="2147484802" r:id="rId7"/>
    <p:sldLayoutId id="2147484803" r:id="rId8"/>
    <p:sldLayoutId id="2147484804" r:id="rId9"/>
    <p:sldLayoutId id="2147484805" r:id="rId10"/>
    <p:sldLayoutId id="2147484806" r:id="rId11"/>
    <p:sldLayoutId id="2147484807" r:id="rId12"/>
    <p:sldLayoutId id="2147484808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ＭＳ Ｐゴシック" pitchFamily="32" charset="-128"/>
          <a:cs typeface="ＭＳ Ｐゴシック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onstantia" pitchFamily="32" charset="0"/>
          <a:ea typeface="ＭＳ Ｐゴシック" pitchFamily="32" charset="-128"/>
          <a:cs typeface="ＭＳ Ｐゴシック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onstantia" pitchFamily="32" charset="0"/>
          <a:ea typeface="ＭＳ Ｐゴシック" pitchFamily="32" charset="-128"/>
          <a:cs typeface="ＭＳ Ｐゴシック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onstantia" pitchFamily="32" charset="0"/>
          <a:ea typeface="ＭＳ Ｐゴシック" pitchFamily="32" charset="-128"/>
          <a:cs typeface="ＭＳ Ｐゴシック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onstantia" pitchFamily="32" charset="0"/>
          <a:ea typeface="ＭＳ Ｐゴシック" pitchFamily="32" charset="-128"/>
          <a:cs typeface="ＭＳ Ｐゴシック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 Rounded MT Bold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 Rounded MT Bold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 Rounded MT Bold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ＭＳ Ｐゴシック" pitchFamily="32" charset="-128"/>
          <a:cs typeface="ＭＳ Ｐゴシック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7"/>
        </a:buBlip>
        <a:defRPr sz="2800">
          <a:solidFill>
            <a:schemeClr val="tx1"/>
          </a:solidFill>
          <a:latin typeface="+mn-lt"/>
          <a:ea typeface="ＭＳ Ｐゴシック" pitchFamily="32" charset="-128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8"/>
        </a:buBlip>
        <a:defRPr sz="2400">
          <a:solidFill>
            <a:schemeClr val="tx1"/>
          </a:solidFill>
          <a:latin typeface="+mn-lt"/>
          <a:ea typeface="ＭＳ Ｐゴシック" pitchFamily="32" charset="-128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2" charset="-128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2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en-US" sz="2400" b="0">
              <a:cs typeface="+mn-cs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2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kumimoji="0" sz="900" b="0">
                <a:solidFill>
                  <a:srgbClr val="FFFF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599BD-5840-46AA-B22E-BD0900ECE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1485900" y="1219200"/>
            <a:ext cx="72771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447800" y="228600"/>
            <a:ext cx="7315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304800" y="1371600"/>
            <a:ext cx="0" cy="5105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152400" y="1295400"/>
            <a:ext cx="0" cy="4572000"/>
          </a:xfrm>
          <a:prstGeom prst="line">
            <a:avLst/>
          </a:prstGeom>
          <a:noFill/>
          <a:ln w="9525">
            <a:solidFill>
              <a:srgbClr val="FFCC66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609600"/>
            <a:ext cx="1371600" cy="609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33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1371600" cy="609600"/>
          </a:xfrm>
          <a:prstGeom prst="rect">
            <a:avLst/>
          </a:prstGeom>
          <a:gradFill rotWithShape="0">
            <a:gsLst>
              <a:gs pos="0">
                <a:srgbClr val="00339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3671888" y="3152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Char char="•"/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1026" name="Object 22"/>
          <p:cNvGraphicFramePr>
            <a:graphicFrameLocks noChangeAspect="1"/>
          </p:cNvGraphicFramePr>
          <p:nvPr/>
        </p:nvGraphicFramePr>
        <p:xfrm>
          <a:off x="76200" y="434975"/>
          <a:ext cx="10668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Picture" r:id="rId17" imgW="1468120" imgH="439420" progId="Word.Picture.8">
                  <p:embed/>
                </p:oleObj>
              </mc:Choice>
              <mc:Fallback>
                <p:oleObj name="Picture" r:id="rId17" imgW="1468120" imgH="439420" progId="Word.Picture.8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34975"/>
                        <a:ext cx="10668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477000"/>
            <a:ext cx="472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FontTx/>
              <a:buNone/>
              <a:defRPr kumimoji="0" sz="1000" b="0"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DRAFT v1  Dated 03-15-2012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1" r:id="rId1"/>
    <p:sldLayoutId id="2147484812" r:id="rId2"/>
    <p:sldLayoutId id="2147484813" r:id="rId3"/>
    <p:sldLayoutId id="2147484814" r:id="rId4"/>
    <p:sldLayoutId id="2147484815" r:id="rId5"/>
    <p:sldLayoutId id="2147484816" r:id="rId6"/>
    <p:sldLayoutId id="2147484817" r:id="rId7"/>
    <p:sldLayoutId id="2147484818" r:id="rId8"/>
    <p:sldLayoutId id="2147484819" r:id="rId9"/>
    <p:sldLayoutId id="2147484820" r:id="rId10"/>
    <p:sldLayoutId id="2147484821" r:id="rId11"/>
    <p:sldLayoutId id="2147484822" r:id="rId12"/>
    <p:sldLayoutId id="2147484823" r:id="rId13"/>
    <p:sldLayoutId id="2147484824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C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C66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C66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C66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C66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C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C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C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CC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cms.gov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.gov/Regulations-and-Guidance/HIPAA-Administrative-Simplification/Affordable-Care-Act/Health-Plan-Identifier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en-US" sz="6000" b="1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HPID and OEID Overview</a:t>
            </a:r>
          </a:p>
          <a:p>
            <a:pPr>
              <a:spcBef>
                <a:spcPct val="0"/>
              </a:spcBef>
              <a:buNone/>
            </a:pPr>
            <a:endParaRPr lang="en-US" dirty="0" smtClean="0">
              <a:solidFill>
                <a:srgbClr val="0066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en-US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spcBef>
                <a:spcPct val="0"/>
              </a:spcBef>
              <a:buNone/>
            </a:pPr>
            <a:r>
              <a:rPr lang="en-US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Kari Gaare, OESS</a:t>
            </a:r>
          </a:p>
          <a:p>
            <a:pPr algn="r">
              <a:spcBef>
                <a:spcPct val="0"/>
              </a:spcBef>
              <a:buNone/>
            </a:pPr>
            <a:r>
              <a:rPr lang="en-US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April 17, </a:t>
            </a:r>
            <a:r>
              <a:rPr lang="en-US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E-Health Steering Committee:</a:t>
            </a:r>
            <a:br>
              <a:rPr lang="en-US" dirty="0"/>
            </a:br>
            <a:r>
              <a:rPr lang="en-US" dirty="0"/>
              <a:t>HPID Workgroup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6800" y="1524000"/>
            <a:ext cx="7620000" cy="4495800"/>
          </a:xfrm>
        </p:spPr>
        <p:txBody>
          <a:bodyPr/>
          <a:lstStyle/>
          <a:p>
            <a:r>
              <a:rPr lang="en-US" sz="2400" dirty="0" smtClean="0"/>
              <a:t>3 Phases</a:t>
            </a:r>
          </a:p>
          <a:p>
            <a:pPr lvl="1"/>
            <a:r>
              <a:rPr lang="en-US" sz="2200" dirty="0" smtClean="0"/>
              <a:t>Phase I (March – July 2013) – Data and Information Gathering of System and Business processes and policies</a:t>
            </a:r>
          </a:p>
          <a:p>
            <a:pPr lvl="2"/>
            <a:r>
              <a:rPr lang="en-US" sz="1800" dirty="0" smtClean="0"/>
              <a:t>Current use in standard transactions</a:t>
            </a:r>
          </a:p>
          <a:p>
            <a:pPr lvl="2"/>
            <a:r>
              <a:rPr lang="en-US" sz="1800" dirty="0" smtClean="0"/>
              <a:t>Use in other CMS program areas</a:t>
            </a:r>
          </a:p>
          <a:p>
            <a:pPr lvl="2"/>
            <a:r>
              <a:rPr lang="en-US" sz="1800" dirty="0" smtClean="0"/>
              <a:t>Goal = understand current CMS use of identifiers</a:t>
            </a:r>
          </a:p>
          <a:p>
            <a:pPr lvl="1"/>
            <a:r>
              <a:rPr lang="en-US" sz="2200" dirty="0" smtClean="0"/>
              <a:t>Phase II (July 2013 – Jan. 2014) – Analysis and Key Decisions</a:t>
            </a:r>
          </a:p>
          <a:p>
            <a:pPr lvl="2"/>
            <a:r>
              <a:rPr lang="en-US" sz="1800" dirty="0" smtClean="0"/>
              <a:t>Goal = Recommendations on CMS enumeration</a:t>
            </a:r>
          </a:p>
          <a:p>
            <a:pPr lvl="1"/>
            <a:r>
              <a:rPr lang="en-US" sz="2200" dirty="0" smtClean="0"/>
              <a:t>Phase III (Jan. 2014 – Nov. 2016) - Implementation</a:t>
            </a:r>
          </a:p>
          <a:p>
            <a:pPr lvl="2"/>
            <a:r>
              <a:rPr lang="en-US" sz="1800" dirty="0" smtClean="0"/>
              <a:t>Goal = Full implementation by November 7, 2016</a:t>
            </a:r>
          </a:p>
          <a:p>
            <a:pPr lvl="2"/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1945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/>
              <a:t>QUESTIONS? </a:t>
            </a:r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Purpose of the HPID?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</a:t>
            </a:r>
            <a:r>
              <a:rPr lang="en-US" dirty="0"/>
              <a:t>to be used in the standard transactions to identify a health plan that has an HPID</a:t>
            </a:r>
            <a:endParaRPr lang="en-US" dirty="0" smtClean="0"/>
          </a:p>
          <a:p>
            <a:r>
              <a:rPr lang="en-US" dirty="0" smtClean="0"/>
              <a:t>Allowed to be used for any other lawful purpose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final rule NOT require?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require that health plans now be identified in the standard transactions if they were not identified before this rule</a:t>
            </a:r>
          </a:p>
          <a:p>
            <a:pPr lvl="1"/>
            <a:r>
              <a:rPr lang="en-US" dirty="0" smtClean="0"/>
              <a:t>For instance, TPA is not now required to identify a self-insured health plan in the standards transactions if the TPA did not identify it prior to this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Required to Get the HPID?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620000" cy="4038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Health plans as defined by 45 CFR 160.103</a:t>
            </a:r>
          </a:p>
          <a:p>
            <a:r>
              <a:rPr lang="en-US" sz="2800" dirty="0" smtClean="0"/>
              <a:t>Controlling health plan (CHP) vs. </a:t>
            </a:r>
            <a:r>
              <a:rPr lang="en-US" sz="2800" dirty="0" err="1" smtClean="0"/>
              <a:t>Subhealth</a:t>
            </a:r>
            <a:r>
              <a:rPr lang="en-US" sz="2800" dirty="0" smtClean="0"/>
              <a:t> plan (SHP)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graphicFrame>
        <p:nvGraphicFramePr>
          <p:cNvPr id="4" name="Table 3" descr="Includes information to on enumeration requirements and options for Controlling Health Plans and Subhealth Plans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510203"/>
              </p:ext>
            </p:extLst>
          </p:nvPr>
        </p:nvGraphicFramePr>
        <p:xfrm>
          <a:off x="1219200" y="3048000"/>
          <a:ext cx="6705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0"/>
                <a:gridCol w="2235200"/>
                <a:gridCol w="2235200"/>
              </a:tblGrid>
              <a:tr h="6045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Entity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Enumeration Requirements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Enumerations Options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9238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CHPs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 get an HPID for itself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May get an HPID(s)</a:t>
                      </a:r>
                      <a:r>
                        <a:rPr lang="en-US" sz="1400" baseline="0" dirty="0" smtClean="0"/>
                        <a:t> for its SHP(s)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May direct its SHP(s) to get HPID(s)</a:t>
                      </a:r>
                    </a:p>
                  </a:txBody>
                  <a:tcPr/>
                </a:tc>
              </a:tr>
              <a:tr h="109389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 required to get an</a:t>
                      </a:r>
                      <a:r>
                        <a:rPr lang="en-US" sz="1400" baseline="0" dirty="0" smtClean="0"/>
                        <a:t> HPID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May get an HPID at</a:t>
                      </a:r>
                      <a:r>
                        <a:rPr lang="en-US" sz="1400" baseline="0" dirty="0" smtClean="0"/>
                        <a:t> the direction of its CHP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May get an HPID of its own initiative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08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What is the </a:t>
            </a:r>
            <a:r>
              <a:rPr lang="en-US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Timeline </a:t>
            </a:r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Compliance </a:t>
            </a:r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with the </a:t>
            </a:r>
            <a:r>
              <a:rPr lang="en-US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Regulation</a:t>
            </a:r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" name="Table 2" descr="Includes timelines for health plans and covered entities to comply with regulations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291262"/>
              </p:ext>
            </p:extLst>
          </p:nvPr>
        </p:nvGraphicFramePr>
        <p:xfrm>
          <a:off x="1371600" y="1686560"/>
          <a:ext cx="64008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</a:tblGrid>
              <a:tr h="139732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Entity Type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Compliance Date for Obtaining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HPID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Full Implementation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Date for Using HPID in Standard Transactions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3328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Plans, excluding</a:t>
                      </a:r>
                      <a:r>
                        <a:rPr lang="en-US" baseline="0" dirty="0" smtClean="0"/>
                        <a:t> small health plans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</a:t>
                      </a:r>
                      <a:r>
                        <a:rPr lang="en-US" baseline="0" dirty="0" smtClean="0"/>
                        <a:t> 5, 2014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</a:t>
                      </a:r>
                      <a:r>
                        <a:rPr lang="en-US" baseline="0" dirty="0" smtClean="0"/>
                        <a:t> 7, 2016</a:t>
                      </a:r>
                      <a:endParaRPr lang="en-US" dirty="0"/>
                    </a:p>
                  </a:txBody>
                  <a:tcPr/>
                </a:tc>
              </a:tr>
              <a:tr h="611329">
                <a:tc>
                  <a:txBody>
                    <a:bodyPr/>
                    <a:lstStyle/>
                    <a:p>
                      <a:r>
                        <a:rPr lang="en-US" dirty="0" smtClean="0"/>
                        <a:t>Small Health Plans*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</a:t>
                      </a:r>
                      <a:r>
                        <a:rPr lang="en-US" baseline="0" dirty="0" smtClean="0"/>
                        <a:t> 5, 2015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November</a:t>
                      </a:r>
                      <a:r>
                        <a:rPr lang="en-US" baseline="0" dirty="0" smtClean="0"/>
                        <a:t> 7, 2016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611329">
                <a:tc>
                  <a:txBody>
                    <a:bodyPr/>
                    <a:lstStyle/>
                    <a:p>
                      <a:r>
                        <a:rPr lang="en-US" dirty="0" smtClean="0"/>
                        <a:t>Covered Healthcare</a:t>
                      </a:r>
                      <a:r>
                        <a:rPr lang="en-US" baseline="0" dirty="0" smtClean="0"/>
                        <a:t> Providers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November</a:t>
                      </a:r>
                      <a:r>
                        <a:rPr lang="en-US" baseline="0" dirty="0" smtClean="0"/>
                        <a:t> 7, 2016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611329">
                <a:tc>
                  <a:txBody>
                    <a:bodyPr/>
                    <a:lstStyle/>
                    <a:p>
                      <a:r>
                        <a:rPr lang="en-US" dirty="0" smtClean="0"/>
                        <a:t>Healthcare</a:t>
                      </a:r>
                      <a:r>
                        <a:rPr lang="en-US" baseline="0" dirty="0" smtClean="0"/>
                        <a:t> Clearinghouses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November</a:t>
                      </a:r>
                      <a:r>
                        <a:rPr lang="en-US" baseline="0" dirty="0" smtClean="0"/>
                        <a:t> 7, 2016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AE16B-C586-4755-A749-58A0F9A2F2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6096000"/>
            <a:ext cx="5715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1200" dirty="0" smtClean="0">
                <a:latin typeface="+mn-lt"/>
              </a:rPr>
              <a:t>Small health plan means a health plan with annual receipts of $5 million or less. (45 CFR 160.103)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38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Other Entity Identifier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Voluntary Identifier</a:t>
            </a:r>
          </a:p>
          <a:p>
            <a:r>
              <a:rPr lang="en-US" dirty="0" smtClean="0"/>
              <a:t>Must meet following requirements:</a:t>
            </a:r>
          </a:p>
          <a:p>
            <a:pPr lvl="1"/>
            <a:r>
              <a:rPr lang="en-US" dirty="0" smtClean="0"/>
              <a:t>Needs to be identified in the standard transactions</a:t>
            </a:r>
          </a:p>
          <a:p>
            <a:pPr lvl="1"/>
            <a:r>
              <a:rPr lang="en-US" dirty="0" smtClean="0"/>
              <a:t>Is NOT eligible to obtain an NPI</a:t>
            </a:r>
          </a:p>
          <a:p>
            <a:pPr lvl="1"/>
            <a:r>
              <a:rPr lang="en-US" dirty="0" smtClean="0"/>
              <a:t>Is NOT eligible to obtain an HPID</a:t>
            </a:r>
          </a:p>
          <a:p>
            <a:pPr lvl="1"/>
            <a:r>
              <a:rPr lang="en-US" dirty="0" smtClean="0"/>
              <a:t>Is NOT an individual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49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r>
              <a:rPr lang="en-US" dirty="0" smtClean="0"/>
              <a:t>E-Health Steering Committee:</a:t>
            </a:r>
            <a:br>
              <a:rPr lang="en-US" dirty="0" smtClean="0"/>
            </a:br>
            <a:r>
              <a:rPr lang="en-US" dirty="0" smtClean="0"/>
              <a:t>HPID Workgroup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Purpose: Begin planning for CMS enumeration and implementation </a:t>
            </a:r>
          </a:p>
          <a:p>
            <a:r>
              <a:rPr lang="en-US" sz="2800" dirty="0" smtClean="0"/>
              <a:t>OESS role: </a:t>
            </a:r>
          </a:p>
          <a:p>
            <a:pPr lvl="1"/>
            <a:r>
              <a:rPr lang="en-US" dirty="0" smtClean="0"/>
              <a:t>Facilitate an enterprise solution for enumeration and implementation of HPID</a:t>
            </a:r>
          </a:p>
          <a:p>
            <a:pPr lvl="1"/>
            <a:r>
              <a:rPr lang="en-US" dirty="0" smtClean="0"/>
              <a:t>Promote awareness and act as a resource for HPID policy </a:t>
            </a:r>
          </a:p>
          <a:p>
            <a:r>
              <a:rPr lang="en-US" sz="2800" dirty="0" smtClean="0"/>
              <a:t>First Meeting was March 20</a:t>
            </a:r>
            <a:r>
              <a:rPr lang="en-US" sz="2800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Acrobat Document" r:id="rId4" imgW="7542857" imgH="5830114" progId="AcroExch.Document.7">
                  <p:embed/>
                </p:oleObj>
              </mc:Choice>
              <mc:Fallback>
                <p:oleObj name="Acrobat Document" r:id="rId4" imgW="7542857" imgH="5830114" progId="AcroExch.Document.7">
                  <p:embed/>
                  <p:pic>
                    <p:nvPicPr>
                      <p:cNvPr id="0" name="Content Placeholder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853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Health Plan and Other Entity Enumeration System (HPOES)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available through HPOES</a:t>
            </a:r>
          </a:p>
          <a:p>
            <a:pPr lvl="1"/>
            <a:r>
              <a:rPr lang="en-US" dirty="0" smtClean="0"/>
              <a:t>Module of Health Insurance Oversight System (HIOS)</a:t>
            </a:r>
          </a:p>
          <a:p>
            <a:r>
              <a:rPr lang="en-US" dirty="0" smtClean="0"/>
              <a:t>Enter through CMS Enterprise Portal</a:t>
            </a:r>
          </a:p>
          <a:p>
            <a:pPr lvl="1"/>
            <a:r>
              <a:rPr lang="en-US" u="sng" dirty="0">
                <a:latin typeface="Arial" pitchFamily="34" charset="0"/>
                <a:cs typeface="Arial" pitchFamily="34" charset="0"/>
                <a:hlinkClick r:id="rId3"/>
              </a:rPr>
              <a:t>https://portal.cms.gov/</a:t>
            </a:r>
            <a:endParaRPr lang="en-US" dirty="0" smtClean="0"/>
          </a:p>
          <a:p>
            <a:r>
              <a:rPr lang="en-US" dirty="0" smtClean="0"/>
              <a:t>HPID= begin with 7</a:t>
            </a:r>
          </a:p>
          <a:p>
            <a:r>
              <a:rPr lang="en-US" dirty="0" smtClean="0"/>
              <a:t>OEID= begin with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5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www.cms.gov/Regulations-and-Guidance/HIPAA-Administrative-Simplification/Affordable-Care-Act/Health-Plan-Identifier.html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0D34D-8C50-4CB3-8982-DFF0EE2C809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GI Federal Template">
  <a:themeElements>
    <a:clrScheme name="CGI Federal Template 13">
      <a:dk1>
        <a:srgbClr val="000000"/>
      </a:dk1>
      <a:lt1>
        <a:srgbClr val="FFFFFF"/>
      </a:lt1>
      <a:dk2>
        <a:srgbClr val="C60C30"/>
      </a:dk2>
      <a:lt2>
        <a:srgbClr val="A7A5A9"/>
      </a:lt2>
      <a:accent1>
        <a:srgbClr val="BAD4D9"/>
      </a:accent1>
      <a:accent2>
        <a:srgbClr val="D0D1B4"/>
      </a:accent2>
      <a:accent3>
        <a:srgbClr val="FFFFFF"/>
      </a:accent3>
      <a:accent4>
        <a:srgbClr val="000000"/>
      </a:accent4>
      <a:accent5>
        <a:srgbClr val="D9E6E9"/>
      </a:accent5>
      <a:accent6>
        <a:srgbClr val="BCBDA3"/>
      </a:accent6>
      <a:hlink>
        <a:srgbClr val="AA9C8F"/>
      </a:hlink>
      <a:folHlink>
        <a:srgbClr val="961E3C"/>
      </a:folHlink>
    </a:clrScheme>
    <a:fontScheme name="CGI Federal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GI Federal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I Federal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I Federal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I Federal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I Federal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GI Federal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I Federal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I Federal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I Federal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I Federal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I Federal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I Federal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GI Federal Template 13">
        <a:dk1>
          <a:srgbClr val="000000"/>
        </a:dk1>
        <a:lt1>
          <a:srgbClr val="FFFFFF"/>
        </a:lt1>
        <a:dk2>
          <a:srgbClr val="C60C30"/>
        </a:dk2>
        <a:lt2>
          <a:srgbClr val="A7A5A9"/>
        </a:lt2>
        <a:accent1>
          <a:srgbClr val="BAD4D9"/>
        </a:accent1>
        <a:accent2>
          <a:srgbClr val="D0D1B4"/>
        </a:accent2>
        <a:accent3>
          <a:srgbClr val="FFFFFF"/>
        </a:accent3>
        <a:accent4>
          <a:srgbClr val="000000"/>
        </a:accent4>
        <a:accent5>
          <a:srgbClr val="D9E6E9"/>
        </a:accent5>
        <a:accent6>
          <a:srgbClr val="BCBDA3"/>
        </a:accent6>
        <a:hlink>
          <a:srgbClr val="AA9C8F"/>
        </a:hlink>
        <a:folHlink>
          <a:srgbClr val="961E3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GI_EN_Series1">
  <a:themeElements>
    <a:clrScheme name="2_CGI_EN_Series1 13">
      <a:dk1>
        <a:srgbClr val="000000"/>
      </a:dk1>
      <a:lt1>
        <a:srgbClr val="FFFFFF"/>
      </a:lt1>
      <a:dk2>
        <a:srgbClr val="C60C30"/>
      </a:dk2>
      <a:lt2>
        <a:srgbClr val="A7A5A9"/>
      </a:lt2>
      <a:accent1>
        <a:srgbClr val="BAD4D9"/>
      </a:accent1>
      <a:accent2>
        <a:srgbClr val="D0D1B4"/>
      </a:accent2>
      <a:accent3>
        <a:srgbClr val="FFFFFF"/>
      </a:accent3>
      <a:accent4>
        <a:srgbClr val="000000"/>
      </a:accent4>
      <a:accent5>
        <a:srgbClr val="D9E6E9"/>
      </a:accent5>
      <a:accent6>
        <a:srgbClr val="BCBDA3"/>
      </a:accent6>
      <a:hlink>
        <a:srgbClr val="AA9C8F"/>
      </a:hlink>
      <a:folHlink>
        <a:srgbClr val="961E3C"/>
      </a:folHlink>
    </a:clrScheme>
    <a:fontScheme name="2_CGI_EN_Seri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GI_EN_Serie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GI_EN_Series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GI_EN_Series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GI_EN_Series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GI_EN_Series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GI_EN_Series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GI_EN_Series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GI_EN_Series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GI_EN_Series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GI_EN_Series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GI_EN_Series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GI_EN_Series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GI_EN_Series1 13">
        <a:dk1>
          <a:srgbClr val="000000"/>
        </a:dk1>
        <a:lt1>
          <a:srgbClr val="FFFFFF"/>
        </a:lt1>
        <a:dk2>
          <a:srgbClr val="C60C30"/>
        </a:dk2>
        <a:lt2>
          <a:srgbClr val="A7A5A9"/>
        </a:lt2>
        <a:accent1>
          <a:srgbClr val="BAD4D9"/>
        </a:accent1>
        <a:accent2>
          <a:srgbClr val="D0D1B4"/>
        </a:accent2>
        <a:accent3>
          <a:srgbClr val="FFFFFF"/>
        </a:accent3>
        <a:accent4>
          <a:srgbClr val="000000"/>
        </a:accent4>
        <a:accent5>
          <a:srgbClr val="D9E6E9"/>
        </a:accent5>
        <a:accent6>
          <a:srgbClr val="BCBDA3"/>
        </a:accent6>
        <a:hlink>
          <a:srgbClr val="AA9C8F"/>
        </a:hlink>
        <a:folHlink>
          <a:srgbClr val="961E3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GI_EN_Series1">
  <a:themeElements>
    <a:clrScheme name="3_CGI_EN_Series1 13">
      <a:dk1>
        <a:srgbClr val="000000"/>
      </a:dk1>
      <a:lt1>
        <a:srgbClr val="FFFFFF"/>
      </a:lt1>
      <a:dk2>
        <a:srgbClr val="C60C30"/>
      </a:dk2>
      <a:lt2>
        <a:srgbClr val="A7A5A9"/>
      </a:lt2>
      <a:accent1>
        <a:srgbClr val="BAD4D9"/>
      </a:accent1>
      <a:accent2>
        <a:srgbClr val="D0D1B4"/>
      </a:accent2>
      <a:accent3>
        <a:srgbClr val="FFFFFF"/>
      </a:accent3>
      <a:accent4>
        <a:srgbClr val="000000"/>
      </a:accent4>
      <a:accent5>
        <a:srgbClr val="D9E6E9"/>
      </a:accent5>
      <a:accent6>
        <a:srgbClr val="BCBDA3"/>
      </a:accent6>
      <a:hlink>
        <a:srgbClr val="AA9C8F"/>
      </a:hlink>
      <a:folHlink>
        <a:srgbClr val="961E3C"/>
      </a:folHlink>
    </a:clrScheme>
    <a:fontScheme name="3_CGI_EN_Seri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GI_EN_Serie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GI_EN_Series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GI_EN_Series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GI_EN_Series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GI_EN_Series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GI_EN_Series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GI_EN_Series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GI_EN_Series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GI_EN_Series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GI_EN_Series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GI_EN_Series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GI_EN_Series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GI_EN_Series1 13">
        <a:dk1>
          <a:srgbClr val="000000"/>
        </a:dk1>
        <a:lt1>
          <a:srgbClr val="FFFFFF"/>
        </a:lt1>
        <a:dk2>
          <a:srgbClr val="C60C30"/>
        </a:dk2>
        <a:lt2>
          <a:srgbClr val="A7A5A9"/>
        </a:lt2>
        <a:accent1>
          <a:srgbClr val="BAD4D9"/>
        </a:accent1>
        <a:accent2>
          <a:srgbClr val="D0D1B4"/>
        </a:accent2>
        <a:accent3>
          <a:srgbClr val="FFFFFF"/>
        </a:accent3>
        <a:accent4>
          <a:srgbClr val="000000"/>
        </a:accent4>
        <a:accent5>
          <a:srgbClr val="D9E6E9"/>
        </a:accent5>
        <a:accent6>
          <a:srgbClr val="BCBDA3"/>
        </a:accent6>
        <a:hlink>
          <a:srgbClr val="AA9C8F"/>
        </a:hlink>
        <a:folHlink>
          <a:srgbClr val="961E3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MS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lank">
  <a:themeElements>
    <a:clrScheme name="blank 9">
      <a:dk1>
        <a:srgbClr val="000000"/>
      </a:dk1>
      <a:lt1>
        <a:srgbClr val="F3FB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8FD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1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1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8">
        <a:dk1>
          <a:srgbClr val="000000"/>
        </a:dk1>
        <a:lt1>
          <a:srgbClr val="E1F4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EEF8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9">
        <a:dk1>
          <a:srgbClr val="000000"/>
        </a:dk1>
        <a:lt1>
          <a:srgbClr val="F3FB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8FD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9E7474D8F37E4F865DAB568C42CBBE" ma:contentTypeVersion="2" ma:contentTypeDescription="Create a new document." ma:contentTypeScope="" ma:versionID="9bed14d3caef09df50e4cefe7bde26a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468728-3061-4C3C-808E-5F6ABAF9A0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F29DDFE-9A38-43A4-BB06-C71910F76096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8B79C1F-D426-4762-92ED-E5A1C859F2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Red 2nd</Template>
  <TotalTime>16487</TotalTime>
  <Words>523</Words>
  <Application>Microsoft Office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CGI Federal Template</vt:lpstr>
      <vt:lpstr>2_CGI_EN_Series1</vt:lpstr>
      <vt:lpstr>3_CGI_EN_Series1</vt:lpstr>
      <vt:lpstr>CMS</vt:lpstr>
      <vt:lpstr>blank</vt:lpstr>
      <vt:lpstr>Picture</vt:lpstr>
      <vt:lpstr>Acrobat Document</vt:lpstr>
      <vt:lpstr>PowerPoint Presentation</vt:lpstr>
      <vt:lpstr>What is the Purpose of the HPID? </vt:lpstr>
      <vt:lpstr>What does this final rule NOT require?</vt:lpstr>
      <vt:lpstr>Who is Required to Get the HPID?</vt:lpstr>
      <vt:lpstr>What is the Timeline for Compliance with the Regulation? </vt:lpstr>
      <vt:lpstr>What is the Other Entity Identifier</vt:lpstr>
      <vt:lpstr>E-Health Steering Committee: HPID Workgroup </vt:lpstr>
      <vt:lpstr>Health Plan and Other Entity Enumeration System (HPOES) </vt:lpstr>
      <vt:lpstr>Resources</vt:lpstr>
      <vt:lpstr>E-Health Steering Committee: HPID Workgroup </vt:lpstr>
      <vt:lpstr>PowerPoint Presentation</vt:lpstr>
    </vt:vector>
  </TitlesOfParts>
  <Company>CGI Federal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CRMIS UAT Training</dc:title>
  <dc:creator>Alex Decker</dc:creator>
  <cp:lastModifiedBy>Administrator</cp:lastModifiedBy>
  <cp:revision>931</cp:revision>
  <cp:lastPrinted>2013-04-16T15:14:35Z</cp:lastPrinted>
  <dcterms:created xsi:type="dcterms:W3CDTF">2012-10-14T20:20:25Z</dcterms:created>
  <dcterms:modified xsi:type="dcterms:W3CDTF">2013-04-27T01:30:31Z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endEmail">
    <vt:lpwstr>No</vt:lpwstr>
  </property>
  <property fmtid="{D5CDD505-2E9C-101B-9397-08002B2CF9AE}" pid="3" name="Owner">
    <vt:lpwstr>8</vt:lpwstr>
  </property>
  <property fmtid="{D5CDD505-2E9C-101B-9397-08002B2CF9AE}" pid="4" name="CGI_Formal_Deliverable">
    <vt:lpwstr>0</vt:lpwstr>
  </property>
  <property fmtid="{D5CDD505-2E9C-101B-9397-08002B2CF9AE}" pid="5" name="MailTo">
    <vt:lpwstr/>
  </property>
  <property fmtid="{D5CDD505-2E9C-101B-9397-08002B2CF9AE}" pid="6" name="Abstract">
    <vt:lpwstr/>
  </property>
  <property fmtid="{D5CDD505-2E9C-101B-9397-08002B2CF9AE}" pid="7" name="Subject0">
    <vt:lpwstr>MAS All Hands</vt:lpwstr>
  </property>
  <property fmtid="{D5CDD505-2E9C-101B-9397-08002B2CF9AE}" pid="8" name="Status">
    <vt:lpwstr>Draft</vt:lpwstr>
  </property>
  <property fmtid="{D5CDD505-2E9C-101B-9397-08002B2CF9AE}" pid="9" name="CGI_AssignedTo">
    <vt:lpwstr/>
  </property>
  <property fmtid="{D5CDD505-2E9C-101B-9397-08002B2CF9AE}" pid="10" name="Increment">
    <vt:lpwstr>CLIN 006</vt:lpwstr>
  </property>
  <property fmtid="{D5CDD505-2E9C-101B-9397-08002B2CF9AE}" pid="11" name="MailCC">
    <vt:lpwstr/>
  </property>
  <property fmtid="{D5CDD505-2E9C-101B-9397-08002B2CF9AE}" pid="12" name="ContentType">
    <vt:lpwstr>Document</vt:lpwstr>
  </property>
  <property fmtid="{D5CDD505-2E9C-101B-9397-08002B2CF9AE}" pid="13" name="ContentTypeId">
    <vt:lpwstr>0x010100719E7474D8F37E4F865DAB568C42CBBE</vt:lpwstr>
  </property>
  <property fmtid="{D5CDD505-2E9C-101B-9397-08002B2CF9AE}" pid="14" name="_NewReviewCycle">
    <vt:lpwstr/>
  </property>
  <property fmtid="{D5CDD505-2E9C-101B-9397-08002B2CF9AE}" pid="15" name="_AdHocReviewCycleID">
    <vt:i4>-1046619519</vt:i4>
  </property>
  <property fmtid="{D5CDD505-2E9C-101B-9397-08002B2CF9AE}" pid="16" name="_EmailSubject">
    <vt:lpwstr>State Call</vt:lpwstr>
  </property>
  <property fmtid="{D5CDD505-2E9C-101B-9397-08002B2CF9AE}" pid="17" name="_AuthorEmail">
    <vt:lpwstr>Kari.Gaare@cms.hhs.gov</vt:lpwstr>
  </property>
  <property fmtid="{D5CDD505-2E9C-101B-9397-08002B2CF9AE}" pid="18" name="_AuthorEmailDisplayName">
    <vt:lpwstr>Gaare, Kari A. (CMS/OESS)</vt:lpwstr>
  </property>
  <property fmtid="{D5CDD505-2E9C-101B-9397-08002B2CF9AE}" pid="19" name="_PreviousAdHocReviewCycleID">
    <vt:i4>-707614750</vt:i4>
  </property>
</Properties>
</file>